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7" r:id="rId4"/>
    <p:sldId id="259" r:id="rId5"/>
    <p:sldId id="260" r:id="rId6"/>
    <p:sldId id="261" r:id="rId7"/>
    <p:sldId id="262" r:id="rId8"/>
    <p:sldId id="265" r:id="rId9"/>
    <p:sldId id="258" r:id="rId10"/>
    <p:sldId id="268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6" d="100"/>
          <a:sy n="76" d="100"/>
        </p:scale>
        <p:origin x="-480" y="1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391F3-A3EA-442E-BD19-EFC0F5EFEAAB}" type="datetimeFigureOut">
              <a:rPr lang="ru-RU" smtClean="0"/>
              <a:t>19.08.2022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53897-BCDB-488A-9986-98ED5E26F5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12774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391F3-A3EA-442E-BD19-EFC0F5EFEAAB}" type="datetimeFigureOut">
              <a:rPr lang="ru-RU" smtClean="0"/>
              <a:t>19.08.2022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53897-BCDB-488A-9986-98ED5E26F5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66951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391F3-A3EA-442E-BD19-EFC0F5EFEAAB}" type="datetimeFigureOut">
              <a:rPr lang="ru-RU" smtClean="0"/>
              <a:t>19.08.2022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53897-BCDB-488A-9986-98ED5E26F5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6348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391F3-A3EA-442E-BD19-EFC0F5EFEAAB}" type="datetimeFigureOut">
              <a:rPr lang="ru-RU" smtClean="0"/>
              <a:t>19.08.2022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53897-BCDB-488A-9986-98ED5E26F5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6306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391F3-A3EA-442E-BD19-EFC0F5EFEAAB}" type="datetimeFigureOut">
              <a:rPr lang="ru-RU" smtClean="0"/>
              <a:t>19.08.2022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53897-BCDB-488A-9986-98ED5E26F5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6448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391F3-A3EA-442E-BD19-EFC0F5EFEAAB}" type="datetimeFigureOut">
              <a:rPr lang="ru-RU" smtClean="0"/>
              <a:t>19.08.2022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53897-BCDB-488A-9986-98ED5E26F5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1894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391F3-A3EA-442E-BD19-EFC0F5EFEAAB}" type="datetimeFigureOut">
              <a:rPr lang="ru-RU" smtClean="0"/>
              <a:t>19.08.2022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53897-BCDB-488A-9986-98ED5E26F5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66436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391F3-A3EA-442E-BD19-EFC0F5EFEAAB}" type="datetimeFigureOut">
              <a:rPr lang="ru-RU" smtClean="0"/>
              <a:t>19.08.2022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53897-BCDB-488A-9986-98ED5E26F5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0320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391F3-A3EA-442E-BD19-EFC0F5EFEAAB}" type="datetimeFigureOut">
              <a:rPr lang="ru-RU" smtClean="0"/>
              <a:t>19.08.2022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53897-BCDB-488A-9986-98ED5E26F5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28733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391F3-A3EA-442E-BD19-EFC0F5EFEAAB}" type="datetimeFigureOut">
              <a:rPr lang="ru-RU" smtClean="0"/>
              <a:t>19.08.2022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53897-BCDB-488A-9986-98ED5E26F5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3745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391F3-A3EA-442E-BD19-EFC0F5EFEAAB}" type="datetimeFigureOut">
              <a:rPr lang="ru-RU" smtClean="0"/>
              <a:t>19.08.2022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53897-BCDB-488A-9986-98ED5E26F5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0158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F391F3-A3EA-442E-BD19-EFC0F5EFEAAB}" type="datetimeFigureOut">
              <a:rPr lang="ru-RU" smtClean="0"/>
              <a:t>19.08.2022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F53897-BCDB-488A-9986-98ED5E26F5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714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edsoo.ru/Primernie_rabochie_progra.htm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edsoo.ru/constructor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37854" y="2535527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Arial Black" panose="020B0A04020102020204" pitchFamily="34" charset="0"/>
              </a:rPr>
              <a:t>Апробация примерных </a:t>
            </a:r>
            <a:r>
              <a:rPr lang="ru-RU" dirty="0" smtClean="0">
                <a:latin typeface="Arial Black" panose="020B0A04020102020204" pitchFamily="34" charset="0"/>
              </a:rPr>
              <a:t>рабочих </a:t>
            </a:r>
            <a:r>
              <a:rPr lang="ru-RU" dirty="0" smtClean="0">
                <a:latin typeface="Arial Black" panose="020B0A04020102020204" pitchFamily="34" charset="0"/>
              </a:rPr>
              <a:t>программ основного общего образования</a:t>
            </a:r>
            <a:br>
              <a:rPr lang="ru-RU" dirty="0" smtClean="0">
                <a:latin typeface="Arial Black" panose="020B0A04020102020204" pitchFamily="34" charset="0"/>
              </a:rPr>
            </a:br>
            <a:r>
              <a:rPr lang="ru-RU" dirty="0" smtClean="0">
                <a:latin typeface="Arial Black" panose="020B0A04020102020204" pitchFamily="34" charset="0"/>
              </a:rPr>
              <a:t>(история)</a:t>
            </a:r>
            <a:endParaRPr lang="ru-RU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48228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4400" dirty="0">
                <a:hlinkClick r:id="rId2"/>
              </a:rPr>
              <a:t>https://</a:t>
            </a:r>
            <a:r>
              <a:rPr lang="en-US" sz="4400" dirty="0" smtClean="0">
                <a:hlinkClick r:id="rId2"/>
              </a:rPr>
              <a:t>edsoo.ru/Primernie_rabochie_progra.htm</a:t>
            </a:r>
            <a:r>
              <a:rPr lang="ru-RU" sz="4400" dirty="0" smtClean="0"/>
              <a:t>  - примерные рабочие программы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7327858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  Нормативные документы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1090564" cy="4699866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ПРИМЕРНАЯ ОСНОВНАЯ ОБРАЗОВАТЕЛЬНАЯ ПРОГРАММА ОСНОВНОГО ОБЩЕГО ОБРАЗОВАНИЯ </a:t>
            </a:r>
            <a:r>
              <a:rPr lang="ru-RU" cap="all" dirty="0" smtClean="0"/>
              <a:t> ОТ 08.04.2015 </a:t>
            </a:r>
            <a:r>
              <a:rPr lang="ru-RU" cap="all" dirty="0" smtClean="0">
                <a:solidFill>
                  <a:srgbClr val="FF0000"/>
                </a:solidFill>
              </a:rPr>
              <a:t>(работаем)</a:t>
            </a:r>
            <a:endParaRPr lang="ru-RU" cap="all" dirty="0">
              <a:solidFill>
                <a:srgbClr val="FF0000"/>
              </a:solidFill>
            </a:endParaRPr>
          </a:p>
          <a:p>
            <a:r>
              <a:rPr lang="ru-RU" dirty="0" smtClean="0"/>
              <a:t>ПРИМЕРНАЯ ОСНОВНАЯ ОБРАЗОВАТЕЛЬНАЯ ПРОГРАММА ОСНОВНОГО ОБЩЕГО ОБРАЗОВАНИЯ </a:t>
            </a:r>
            <a:r>
              <a:rPr lang="ru-RU" cap="all" dirty="0" smtClean="0"/>
              <a:t> ОТ 4.02.2020 </a:t>
            </a:r>
            <a:r>
              <a:rPr lang="ru-RU" cap="all" dirty="0" smtClean="0">
                <a:solidFill>
                  <a:srgbClr val="FF0000"/>
                </a:solidFill>
              </a:rPr>
              <a:t>(внесены изменения)</a:t>
            </a:r>
          </a:p>
          <a:p>
            <a:r>
              <a:rPr lang="ru-RU" dirty="0" smtClean="0"/>
              <a:t>ПРИМЕРНАЯ ОСНОВНАЯ ОБРАЗОВАТЕЛЬНАЯ ПРОГРАММА ОСНОВНОГО ОБЩЕГО ОБРАЗОВАНИЯ(с учетом программы воспитания)  от 27.09.2021 г.  (стандарт к ней утвержден  31 мая 2021 года.) (</a:t>
            </a:r>
            <a:r>
              <a:rPr lang="ru-RU" sz="3600" dirty="0" smtClean="0">
                <a:solidFill>
                  <a:srgbClr val="FF0000"/>
                </a:solidFill>
              </a:rPr>
              <a:t>в режиме апробации)</a:t>
            </a:r>
          </a:p>
          <a:p>
            <a:pPr marL="0" indent="0">
              <a:buNone/>
            </a:pPr>
            <a:endParaRPr lang="ru-RU" sz="3600" dirty="0" smtClean="0">
              <a:solidFill>
                <a:srgbClr val="FF0000"/>
              </a:solidFill>
            </a:endParaRPr>
          </a:p>
          <a:p>
            <a:r>
              <a:rPr lang="ru-RU" cap="all" dirty="0" smtClean="0">
                <a:solidFill>
                  <a:srgbClr val="FF0000"/>
                </a:solidFill>
              </a:rPr>
              <a:t>Вводится повсеместно в 2022/2023 учебном году</a:t>
            </a:r>
          </a:p>
          <a:p>
            <a:pPr marL="0" indent="0">
              <a:buNone/>
            </a:pPr>
            <a:endParaRPr lang="ru-RU" cap="all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50104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5" t="14401" r="11513" b="12368"/>
          <a:stretch/>
        </p:blipFill>
        <p:spPr>
          <a:xfrm>
            <a:off x="258236" y="678873"/>
            <a:ext cx="11675528" cy="6061786"/>
          </a:xfrm>
        </p:spPr>
      </p:pic>
    </p:spTree>
    <p:extLst>
      <p:ext uri="{BB962C8B-B14F-4D97-AF65-F5344CB8AC3E}">
        <p14:creationId xmlns:p14="http://schemas.microsoft.com/office/powerpoint/2010/main" val="8699650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73091" y="826881"/>
            <a:ext cx="5264727" cy="6049530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2021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Целью школьного исторического образования является </a:t>
            </a: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и развитие личности школьника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способного к самоидентификации и определению своих ценностных ориентиров на основе осмысления и освоения исторического опыта своей страны и человечества в целом, активно и творчески применяющего исторические знания и предметные умения в  учебной и социальной практике. 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Данная цель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предполагает формирование у обучающихся целостной картины российской и мировой истории, понимание места и роли современной России в мире, важности вклада каждого ее народа, его культуры в  общую историю страны и мировую историю, формирование личностной позиции по отношению к прошлому и настоящему Отечества.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1781" y="1223407"/>
            <a:ext cx="5292436" cy="5486400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b="1" dirty="0" smtClean="0"/>
              <a:t> 2015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Целью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школьного исторического образования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является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у учащегося целостной картины российской и мировой истории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учитывающей взаимосвязь всех ее этапов, их значимость для понимания современного места и роли России в мире, важность вклада каждого народа, его культуры в общую историю страны и мировую историю, формирование личностной позиции по основным этапам развития российского государства и общества, а также современного образа России. 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789709" y="290945"/>
            <a:ext cx="111667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ЦЕЛИ ИЗУЧЕНИЯ УЧЕБНОГО ПРЕДМЕТА «ИСТОРИЯ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02279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Задачи (идентичные)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8036" y="1274618"/>
            <a:ext cx="10785764" cy="4902345"/>
          </a:xfrm>
        </p:spPr>
        <p:txBody>
          <a:bodyPr>
            <a:normAutofit fontScale="55000" lnSpcReduction="20000"/>
          </a:bodyPr>
          <a:lstStyle/>
          <a:p>
            <a:r>
              <a:rPr lang="ru-RU" b="1" dirty="0" smtClean="0"/>
              <a:t>Задачи </a:t>
            </a:r>
            <a:r>
              <a:rPr lang="ru-RU" b="1" dirty="0"/>
              <a:t>изучения истории в школе</a:t>
            </a:r>
            <a:r>
              <a:rPr lang="ru-RU" dirty="0"/>
              <a:t>: </a:t>
            </a:r>
          </a:p>
          <a:p>
            <a:pPr lvl="0"/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у молодого поколения ориентиров для гражданской,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этнонациональной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социальной, культурной самоидентификации в окружающем мире; </a:t>
            </a:r>
          </a:p>
          <a:p>
            <a:pPr lvl="0"/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овладение учащимися знаниями об основных этапах развития человеческого общества с древности до наших дней, при особом внимании к месту и роли России во всемирно-историческом процессе; </a:t>
            </a:r>
          </a:p>
          <a:p>
            <a:pPr lvl="0"/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учащихся в духе патриотизма, уважения к своему Отечеству многонациональному Российскому государству, в соответствии с идеями взаимопонимания, согласия и мира между людьми и народами, в духе демократических ценностей современного общества; </a:t>
            </a:r>
          </a:p>
          <a:p>
            <a:pPr lvl="0"/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способностей учащихся анализировать содержащуюся в различных источниках информацию о событиях и явлениях прошлого и настоящего, рассматривать события в соответствии с принципом историзма, в их динамике, взаимосвязи и взаимообусловленности; </a:t>
            </a:r>
          </a:p>
          <a:p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у школьников умений применять исторические знания в учебной и внешкольной деятельности, в современном поликультурном,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полиэтничном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многоконфессиональном обществе. </a:t>
            </a:r>
          </a:p>
        </p:txBody>
      </p:sp>
    </p:spTree>
    <p:extLst>
      <p:ext uri="{BB962C8B-B14F-4D97-AF65-F5344CB8AC3E}">
        <p14:creationId xmlns:p14="http://schemas.microsoft.com/office/powerpoint/2010/main" val="42924290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  Содержание учебного предмета «История»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096169"/>
            <a:ext cx="10266217" cy="523535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Количество часов по каждому разделу прописано</a:t>
            </a: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05" t="20996" r="20682" b="7656"/>
          <a:stretch/>
        </p:blipFill>
        <p:spPr>
          <a:xfrm>
            <a:off x="5269086" y="2079012"/>
            <a:ext cx="4442952" cy="473825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09702" y="2835119"/>
            <a:ext cx="296487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Порядок изучения тем в пределах одного</a:t>
            </a:r>
          </a:p>
          <a:p>
            <a:r>
              <a:rPr lang="ru-RU" sz="3200" dirty="0" smtClean="0">
                <a:solidFill>
                  <a:srgbClr val="FF0000"/>
                </a:solidFill>
              </a:rPr>
              <a:t>класса может варьироваться.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238509" y="1496291"/>
            <a:ext cx="181494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УМК </a:t>
            </a:r>
            <a:r>
              <a:rPr lang="ru-RU" dirty="0">
                <a:solidFill>
                  <a:srgbClr val="FF0000"/>
                </a:solidFill>
              </a:rPr>
              <a:t>п</a:t>
            </a:r>
            <a:r>
              <a:rPr lang="ru-RU" dirty="0" smtClean="0">
                <a:solidFill>
                  <a:srgbClr val="FF0000"/>
                </a:solidFill>
              </a:rPr>
              <a:t>од редакцией </a:t>
            </a:r>
            <a:r>
              <a:rPr lang="ru-RU" dirty="0" err="1" smtClean="0">
                <a:solidFill>
                  <a:srgbClr val="FF0000"/>
                </a:solidFill>
              </a:rPr>
              <a:t>Торкунова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</a:p>
          <a:p>
            <a:r>
              <a:rPr lang="ru-RU" dirty="0">
                <a:solidFill>
                  <a:srgbClr val="FF0000"/>
                </a:solidFill>
              </a:rPr>
              <a:t>с</a:t>
            </a:r>
            <a:r>
              <a:rPr lang="ru-RU" dirty="0" smtClean="0">
                <a:solidFill>
                  <a:srgbClr val="FF0000"/>
                </a:solidFill>
              </a:rPr>
              <a:t>оответствует примерной программе, линия Всеобщей истории ГОДЕР- </a:t>
            </a:r>
            <a:r>
              <a:rPr lang="ru-RU" dirty="0" err="1" smtClean="0">
                <a:solidFill>
                  <a:srgbClr val="FF0000"/>
                </a:solidFill>
              </a:rPr>
              <a:t>Сороко</a:t>
            </a:r>
            <a:r>
              <a:rPr lang="ru-RU" dirty="0" smtClean="0">
                <a:solidFill>
                  <a:srgbClr val="FF0000"/>
                </a:solidFill>
              </a:rPr>
              <a:t>-Цюпа  тоже.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73525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Результаты обучения 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45" t="20969" r="23157" b="-2398"/>
          <a:stretch/>
        </p:blipFill>
        <p:spPr>
          <a:xfrm>
            <a:off x="568036" y="1288473"/>
            <a:ext cx="5306291" cy="5250872"/>
          </a:xfrm>
        </p:spPr>
      </p:pic>
      <p:sp>
        <p:nvSpPr>
          <p:cNvPr id="7" name="TextBox 6"/>
          <p:cNvSpPr txBox="1"/>
          <p:nvPr/>
        </p:nvSpPr>
        <p:spPr>
          <a:xfrm>
            <a:off x="2576945" y="1288473"/>
            <a:ext cx="12399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2015 г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63" t="21804" r="20909" b="2401"/>
          <a:stretch/>
        </p:blipFill>
        <p:spPr>
          <a:xfrm>
            <a:off x="6373091" y="1593357"/>
            <a:ext cx="5250873" cy="519545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368146" y="1191491"/>
            <a:ext cx="10529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2021 г.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672946" y="88144"/>
            <a:ext cx="34186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</a:t>
            </a:r>
            <a:r>
              <a:rPr lang="ru-RU" dirty="0" smtClean="0">
                <a:solidFill>
                  <a:srgbClr val="FF0000"/>
                </a:solidFill>
              </a:rPr>
              <a:t>2021 г. НЕТ 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Выпускник научиться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Выпускник получит возможность научиться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88874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75418" y="365125"/>
            <a:ext cx="3678381" cy="1325563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Аналогичные и для других классов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45" t="21725" r="20463" b="5362"/>
          <a:stretch/>
        </p:blipFill>
        <p:spPr>
          <a:xfrm>
            <a:off x="838200" y="365125"/>
            <a:ext cx="5611091" cy="6118760"/>
          </a:xfrm>
        </p:spPr>
      </p:pic>
    </p:spTree>
    <p:extLst>
      <p:ext uri="{BB962C8B-B14F-4D97-AF65-F5344CB8AC3E}">
        <p14:creationId xmlns:p14="http://schemas.microsoft.com/office/powerpoint/2010/main" val="37413528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 algn="ctr"/>
            <a:r>
              <a:rPr lang="ru-RU" b="1" dirty="0" smtClean="0"/>
              <a:t>Конструктор рабочих программ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«</a:t>
            </a:r>
            <a:r>
              <a:rPr lang="ru-RU" dirty="0"/>
              <a:t>Конструктор рабочих программ» – удобный бесплатный онлайн-сервис для быстрого создания рабочих программ по учебным предметам.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«</a:t>
            </a:r>
            <a:r>
              <a:rPr lang="ru-RU" dirty="0"/>
              <a:t>Конструктором рабочих программ» смогут пользоваться учителя</a:t>
            </a:r>
            <a:br>
              <a:rPr lang="ru-RU" dirty="0"/>
            </a:br>
            <a:r>
              <a:rPr lang="ru-RU" dirty="0"/>
              <a:t>1-4 и 5-9 классов, завучи, руководители образовательных организаций, родители (законные представители) обучающихся.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811715" y="5364079"/>
            <a:ext cx="65277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hlinkClick r:id="rId2"/>
              </a:rPr>
              <a:t>https://edsoo.ru/constructor/</a:t>
            </a:r>
            <a:r>
              <a:rPr lang="ru-RU" sz="4000" dirty="0" smtClean="0"/>
              <a:t>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3956005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</TotalTime>
  <Words>396</Words>
  <Application>Microsoft Office PowerPoint</Application>
  <PresentationFormat>Произвольный</PresentationFormat>
  <Paragraphs>42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Апробация примерных рабочих программ основного общего образования (история)</vt:lpstr>
      <vt:lpstr>  Нормативные документы</vt:lpstr>
      <vt:lpstr>Презентация PowerPoint</vt:lpstr>
      <vt:lpstr> 2021  Целью школьного исторического образования является формирование и развитие личности школьника, способного к самоидентификации и определению своих ценностных ориентиров на основе осмысления и освоения исторического опыта своей страны и человечества в целом, активно и творчески применяющего исторические знания и предметные умения в  учебной и социальной практике.  Данная цель предполагает формирование у обучающихся целостной картины российской и мировой истории, понимание места и роли современной России в мире, важности вклада каждого ее народа, его культуры в  общую историю страны и мировую историю, формирование личностной позиции по отношению к прошлому и настоящему Отечества.</vt:lpstr>
      <vt:lpstr>Задачи (идентичные) </vt:lpstr>
      <vt:lpstr>  Содержание учебного предмета «История»</vt:lpstr>
      <vt:lpstr>Результаты обучения </vt:lpstr>
      <vt:lpstr>Аналогичные и для других классов</vt:lpstr>
      <vt:lpstr>Конструктор рабочих программ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lukina.tv@outlook.com</dc:creator>
  <cp:lastModifiedBy>я</cp:lastModifiedBy>
  <cp:revision>13</cp:revision>
  <dcterms:created xsi:type="dcterms:W3CDTF">2021-12-14T07:15:32Z</dcterms:created>
  <dcterms:modified xsi:type="dcterms:W3CDTF">2022-08-19T15:05:37Z</dcterms:modified>
</cp:coreProperties>
</file>